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7" r:id="rId3"/>
    <p:sldId id="268" r:id="rId4"/>
    <p:sldId id="257" r:id="rId5"/>
    <p:sldId id="276" r:id="rId6"/>
    <p:sldId id="277" r:id="rId7"/>
    <p:sldId id="258" r:id="rId8"/>
    <p:sldId id="262" r:id="rId9"/>
    <p:sldId id="263" r:id="rId10"/>
    <p:sldId id="278" r:id="rId11"/>
    <p:sldId id="269" r:id="rId12"/>
    <p:sldId id="271" r:id="rId13"/>
    <p:sldId id="272" r:id="rId14"/>
    <p:sldId id="273" r:id="rId15"/>
    <p:sldId id="274" r:id="rId16"/>
    <p:sldId id="275" r:id="rId17"/>
    <p:sldId id="259" r:id="rId18"/>
    <p:sldId id="264" r:id="rId19"/>
    <p:sldId id="260" r:id="rId20"/>
    <p:sldId id="261" r:id="rId21"/>
    <p:sldId id="265" r:id="rId22"/>
    <p:sldId id="266"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16/08/1440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16/08/1440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16/08/1440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16/08/1440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16/08/1440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16/08/1440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16/08/1440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publications.iom.int/system/files/pdf/wmr_2018_en.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Impact of migration on land and water use</a:t>
            </a:r>
            <a:endParaRPr lang="ar-JO" dirty="0"/>
          </a:p>
        </p:txBody>
      </p:sp>
      <p:sp>
        <p:nvSpPr>
          <p:cNvPr id="3" name="Subtitle 2"/>
          <p:cNvSpPr>
            <a:spLocks noGrp="1"/>
          </p:cNvSpPr>
          <p:nvPr>
            <p:ph type="subTitle" idx="1"/>
          </p:nvPr>
        </p:nvSpPr>
        <p:spPr/>
        <p:txBody>
          <a:bodyPr/>
          <a:lstStyle/>
          <a:p>
            <a:r>
              <a:rPr lang="en-US" dirty="0" smtClean="0"/>
              <a:t>Prof. </a:t>
            </a:r>
            <a:r>
              <a:rPr lang="en-US" dirty="0" err="1" smtClean="0"/>
              <a:t>Rida</a:t>
            </a:r>
            <a:r>
              <a:rPr lang="en-US" dirty="0" smtClean="0"/>
              <a:t> A. </a:t>
            </a:r>
            <a:r>
              <a:rPr lang="en-US" dirty="0" err="1" smtClean="0"/>
              <a:t>Shibli</a:t>
            </a:r>
            <a:endParaRPr lang="ar-JO" dirty="0"/>
          </a:p>
        </p:txBody>
      </p:sp>
    </p:spTree>
    <p:extLst>
      <p:ext uri="{BB962C8B-B14F-4D97-AF65-F5344CB8AC3E}">
        <p14:creationId xmlns:p14="http://schemas.microsoft.com/office/powerpoint/2010/main" val="220036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a:r>
              <a:rPr lang="en-US" dirty="0"/>
              <a:t>The intensification of water challenges and resulting migration flows have created a strong impetus to integrate migration policy concerns into water governance at the global level. </a:t>
            </a:r>
            <a:endParaRPr lang="ar-JO" dirty="0"/>
          </a:p>
        </p:txBody>
      </p:sp>
    </p:spTree>
    <p:extLst>
      <p:ext uri="{BB962C8B-B14F-4D97-AF65-F5344CB8AC3E}">
        <p14:creationId xmlns:p14="http://schemas.microsoft.com/office/powerpoint/2010/main" val="2868663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Migration impacts on </a:t>
            </a:r>
            <a:r>
              <a:rPr lang="en-US" b="1" dirty="0" smtClean="0"/>
              <a:t>Land</a:t>
            </a:r>
            <a:endParaRPr lang="ar-JO" dirty="0"/>
          </a:p>
        </p:txBody>
      </p:sp>
      <p:sp>
        <p:nvSpPr>
          <p:cNvPr id="3" name="Content Placeholder 2"/>
          <p:cNvSpPr>
            <a:spLocks noGrp="1"/>
          </p:cNvSpPr>
          <p:nvPr>
            <p:ph idx="1"/>
          </p:nvPr>
        </p:nvSpPr>
        <p:spPr/>
        <p:txBody>
          <a:bodyPr/>
          <a:lstStyle/>
          <a:p>
            <a:pPr algn="l" rtl="0"/>
            <a:r>
              <a:rPr lang="en-US" dirty="0"/>
              <a:t>Time and labor constraints, availability of remittances, and low productivity of the land can thus lead households to leave their land fallow or to stop investing in terrace maintenance and irrigation. </a:t>
            </a:r>
            <a:endParaRPr lang="en-US" dirty="0" smtClean="0"/>
          </a:p>
          <a:p>
            <a:pPr algn="l" rtl="0"/>
            <a:r>
              <a:rPr lang="en-US" dirty="0" smtClean="0"/>
              <a:t>This </a:t>
            </a:r>
            <a:r>
              <a:rPr lang="en-US" dirty="0"/>
              <a:t>phenomenon has been already observed in several other regions</a:t>
            </a:r>
            <a:endParaRPr lang="ar-JO" dirty="0"/>
          </a:p>
        </p:txBody>
      </p:sp>
    </p:spTree>
    <p:extLst>
      <p:ext uri="{BB962C8B-B14F-4D97-AF65-F5344CB8AC3E}">
        <p14:creationId xmlns:p14="http://schemas.microsoft.com/office/powerpoint/2010/main" val="3310379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Lands that are farther away or less suitable for farming are often abandoned first. The main cultivated areas are around the homesteads. </a:t>
            </a:r>
            <a:endParaRPr lang="ar-JO" dirty="0"/>
          </a:p>
        </p:txBody>
      </p:sp>
    </p:spTree>
    <p:extLst>
      <p:ext uri="{BB962C8B-B14F-4D97-AF65-F5344CB8AC3E}">
        <p14:creationId xmlns:p14="http://schemas.microsoft.com/office/powerpoint/2010/main" val="526127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migration</a:t>
            </a:r>
            <a:endParaRPr lang="ar-JO" dirty="0"/>
          </a:p>
        </p:txBody>
      </p:sp>
      <p:sp>
        <p:nvSpPr>
          <p:cNvPr id="3" name="Content Placeholder 2"/>
          <p:cNvSpPr>
            <a:spLocks noGrp="1"/>
          </p:cNvSpPr>
          <p:nvPr>
            <p:ph idx="1"/>
          </p:nvPr>
        </p:nvSpPr>
        <p:spPr/>
        <p:txBody>
          <a:bodyPr>
            <a:normAutofit/>
          </a:bodyPr>
          <a:lstStyle/>
          <a:p>
            <a:pPr algn="l" rtl="0"/>
            <a:r>
              <a:rPr lang="en-US" dirty="0"/>
              <a:t>The low number of men in the watershed has led to a severe shortage of labor, reducing local human capital. </a:t>
            </a:r>
            <a:endParaRPr lang="en-US" dirty="0" smtClean="0"/>
          </a:p>
          <a:p>
            <a:pPr algn="l" rtl="0"/>
            <a:r>
              <a:rPr lang="en-US" dirty="0" smtClean="0"/>
              <a:t>The </a:t>
            </a:r>
            <a:r>
              <a:rPr lang="en-US" dirty="0"/>
              <a:t>consequences of migration, </a:t>
            </a:r>
            <a:r>
              <a:rPr lang="en-US" dirty="0" smtClean="0"/>
              <a:t>are </a:t>
            </a:r>
            <a:r>
              <a:rPr lang="en-US" dirty="0"/>
              <a:t>important as there is no sign of reversal of the migration </a:t>
            </a:r>
            <a:r>
              <a:rPr lang="en-US" dirty="0" smtClean="0"/>
              <a:t>trend</a:t>
            </a:r>
            <a:endParaRPr lang="ar-JO" dirty="0"/>
          </a:p>
        </p:txBody>
      </p:sp>
    </p:spTree>
    <p:extLst>
      <p:ext uri="{BB962C8B-B14F-4D97-AF65-F5344CB8AC3E}">
        <p14:creationId xmlns:p14="http://schemas.microsoft.com/office/powerpoint/2010/main" val="382472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lnSpcReduction="10000"/>
          </a:bodyPr>
          <a:lstStyle/>
          <a:p>
            <a:pPr algn="l" rtl="0"/>
            <a:r>
              <a:rPr lang="en-US" dirty="0"/>
              <a:t>When men migrate, the remaining family members must manage the household and the land. </a:t>
            </a:r>
            <a:endParaRPr lang="en-US" dirty="0" smtClean="0"/>
          </a:p>
          <a:p>
            <a:pPr algn="l" rtl="0"/>
            <a:r>
              <a:rPr lang="en-US" dirty="0" smtClean="0"/>
              <a:t>Women </a:t>
            </a:r>
            <a:r>
              <a:rPr lang="en-US" dirty="0"/>
              <a:t>are particularly affected, facing both increased drudgery and increased decision-making responsibilities. </a:t>
            </a:r>
            <a:endParaRPr lang="en-US" dirty="0" smtClean="0"/>
          </a:p>
          <a:p>
            <a:pPr algn="l" rtl="0"/>
            <a:r>
              <a:rPr lang="en-US" dirty="0" smtClean="0"/>
              <a:t>They </a:t>
            </a:r>
            <a:r>
              <a:rPr lang="en-US" dirty="0"/>
              <a:t>gain confidence in handling these affairs and in managing community life in the absence of men, but constraints remain. </a:t>
            </a:r>
            <a:endParaRPr lang="ar-JO" dirty="0"/>
          </a:p>
        </p:txBody>
      </p:sp>
    </p:spTree>
    <p:extLst>
      <p:ext uri="{BB962C8B-B14F-4D97-AF65-F5344CB8AC3E}">
        <p14:creationId xmlns:p14="http://schemas.microsoft.com/office/powerpoint/2010/main" val="3601237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Women cannot, for cultural reasons, take over certain tasks, such as plowing, and there is a shortage of male laborers who could do it for them. This may help explain the decrease in the size of farms and farm income, which is compensated for by increasing off-farm income, including remittances </a:t>
            </a:r>
            <a:endParaRPr lang="ar-JO" dirty="0"/>
          </a:p>
          <a:p>
            <a:pPr algn="l" rtl="0"/>
            <a:endParaRPr lang="ar-JO" dirty="0"/>
          </a:p>
        </p:txBody>
      </p:sp>
    </p:spTree>
    <p:extLst>
      <p:ext uri="{BB962C8B-B14F-4D97-AF65-F5344CB8AC3E}">
        <p14:creationId xmlns:p14="http://schemas.microsoft.com/office/powerpoint/2010/main" val="3188583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This development threatens to erode the local production base and increases dependency on external food sources. </a:t>
            </a:r>
            <a:endParaRPr lang="en-US" dirty="0" smtClean="0"/>
          </a:p>
          <a:p>
            <a:pPr algn="l" rtl="0"/>
            <a:r>
              <a:rPr lang="en-US" dirty="0" smtClean="0"/>
              <a:t>The </a:t>
            </a:r>
            <a:r>
              <a:rPr lang="en-US" dirty="0"/>
              <a:t>clearest signs of the lack of labor are abandonment of 36% of the terraced cropland in the upper part of the watershed and reduction in the number of crops. </a:t>
            </a:r>
            <a:endParaRPr lang="ar-JO" dirty="0"/>
          </a:p>
        </p:txBody>
      </p:sp>
    </p:spTree>
    <p:extLst>
      <p:ext uri="{BB962C8B-B14F-4D97-AF65-F5344CB8AC3E}">
        <p14:creationId xmlns:p14="http://schemas.microsoft.com/office/powerpoint/2010/main" val="197647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868958"/>
          </a:xfrm>
        </p:spPr>
        <p:txBody>
          <a:bodyPr>
            <a:normAutofit fontScale="90000"/>
          </a:bodyPr>
          <a:lstStyle/>
          <a:p>
            <a:r>
              <a:rPr lang="en-US" dirty="0"/>
              <a:t>The policies need to catch up with this change.”</a:t>
            </a:r>
            <a:br>
              <a:rPr lang="en-US" dirty="0"/>
            </a:br>
            <a:endParaRPr lang="ar-JO" dirty="0"/>
          </a:p>
        </p:txBody>
      </p:sp>
      <p:sp>
        <p:nvSpPr>
          <p:cNvPr id="3" name="Content Placeholder 2"/>
          <p:cNvSpPr>
            <a:spLocks noGrp="1"/>
          </p:cNvSpPr>
          <p:nvPr>
            <p:ph idx="1"/>
          </p:nvPr>
        </p:nvSpPr>
        <p:spPr/>
        <p:txBody>
          <a:bodyPr>
            <a:normAutofit/>
          </a:bodyPr>
          <a:lstStyle/>
          <a:p>
            <a:pPr algn="l" rtl="0" fontAlgn="base"/>
            <a:r>
              <a:rPr lang="en-US" dirty="0" smtClean="0"/>
              <a:t>Policies </a:t>
            </a:r>
            <a:r>
              <a:rPr lang="en-US" dirty="0"/>
              <a:t>need to adapt to the new reality of migration especially for the people who are left behind. </a:t>
            </a:r>
            <a:r>
              <a:rPr lang="en-US" dirty="0" smtClean="0"/>
              <a:t>“</a:t>
            </a:r>
            <a:r>
              <a:rPr lang="en-US" dirty="0"/>
              <a:t>Water management interventions need to be sensitive to demographic </a:t>
            </a:r>
            <a:r>
              <a:rPr lang="en-US" dirty="0" smtClean="0"/>
              <a:t>change”. </a:t>
            </a:r>
          </a:p>
        </p:txBody>
      </p:sp>
    </p:spTree>
    <p:extLst>
      <p:ext uri="{BB962C8B-B14F-4D97-AF65-F5344CB8AC3E}">
        <p14:creationId xmlns:p14="http://schemas.microsoft.com/office/powerpoint/2010/main" val="2779862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fontScale="92500" lnSpcReduction="10000"/>
          </a:bodyPr>
          <a:lstStyle/>
          <a:p>
            <a:pPr algn="l" rtl="0" fontAlgn="base"/>
            <a:r>
              <a:rPr lang="en-US" dirty="0"/>
              <a:t>Most of the water programs on women are still focused on traditional areas, like kitchen gardens or sanitation</a:t>
            </a:r>
            <a:r>
              <a:rPr lang="en-US" dirty="0" smtClean="0"/>
              <a:t>.</a:t>
            </a:r>
          </a:p>
          <a:p>
            <a:pPr algn="l" rtl="0" fontAlgn="base"/>
            <a:r>
              <a:rPr lang="en-US" dirty="0" smtClean="0"/>
              <a:t> </a:t>
            </a:r>
            <a:r>
              <a:rPr lang="en-US" dirty="0"/>
              <a:t>While these are important, we also need to take note that women are now managing major irrigation canal systems and they are responsible for staple grain production. They are taking up roles which have been male dominated in the past. The policies need to catch up with this change.”</a:t>
            </a:r>
          </a:p>
          <a:p>
            <a:pPr algn="l" rtl="0"/>
            <a:endParaRPr lang="ar-JO" dirty="0"/>
          </a:p>
          <a:p>
            <a:pPr algn="l" rtl="0"/>
            <a:endParaRPr lang="ar-JO" dirty="0"/>
          </a:p>
        </p:txBody>
      </p:sp>
    </p:spTree>
    <p:extLst>
      <p:ext uri="{BB962C8B-B14F-4D97-AF65-F5344CB8AC3E}">
        <p14:creationId xmlns:p14="http://schemas.microsoft.com/office/powerpoint/2010/main" val="2112730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Migration </a:t>
            </a:r>
            <a:r>
              <a:rPr lang="en-US" dirty="0" smtClean="0"/>
              <a:t>positive impacts</a:t>
            </a:r>
            <a:endParaRPr lang="ar-JO" dirty="0"/>
          </a:p>
        </p:txBody>
      </p:sp>
      <p:sp>
        <p:nvSpPr>
          <p:cNvPr id="3" name="Content Placeholder 2"/>
          <p:cNvSpPr>
            <a:spLocks noGrp="1"/>
          </p:cNvSpPr>
          <p:nvPr>
            <p:ph idx="1"/>
          </p:nvPr>
        </p:nvSpPr>
        <p:spPr/>
        <p:txBody>
          <a:bodyPr>
            <a:normAutofit/>
          </a:bodyPr>
          <a:lstStyle/>
          <a:p>
            <a:pPr algn="l" rtl="0"/>
            <a:r>
              <a:rPr lang="en-US" dirty="0"/>
              <a:t>Migration has positive impacts as well. Not only do migrants help in transferring new knowledge in the places they go</a:t>
            </a:r>
            <a:r>
              <a:rPr lang="en-US" dirty="0" smtClean="0"/>
              <a:t>,</a:t>
            </a:r>
          </a:p>
          <a:p>
            <a:pPr algn="l" rtl="0"/>
            <a:r>
              <a:rPr lang="en-US" dirty="0" smtClean="0"/>
              <a:t>They also </a:t>
            </a:r>
            <a:r>
              <a:rPr lang="en-US" dirty="0"/>
              <a:t>send back remittance money which is steadily increasing to help their families manage expenses back home. </a:t>
            </a:r>
            <a:endParaRPr lang="ar-JO" dirty="0"/>
          </a:p>
        </p:txBody>
      </p:sp>
    </p:spTree>
    <p:extLst>
      <p:ext uri="{BB962C8B-B14F-4D97-AF65-F5344CB8AC3E}">
        <p14:creationId xmlns:p14="http://schemas.microsoft.com/office/powerpoint/2010/main" val="337024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Migration</a:t>
            </a:r>
            <a:endParaRPr lang="ar-JO" dirty="0"/>
          </a:p>
        </p:txBody>
      </p:sp>
      <p:sp>
        <p:nvSpPr>
          <p:cNvPr id="3" name="Content Placeholder 2"/>
          <p:cNvSpPr>
            <a:spLocks noGrp="1"/>
          </p:cNvSpPr>
          <p:nvPr>
            <p:ph idx="1"/>
          </p:nvPr>
        </p:nvSpPr>
        <p:spPr/>
        <p:txBody>
          <a:bodyPr>
            <a:normAutofit/>
          </a:bodyPr>
          <a:lstStyle/>
          <a:p>
            <a:pPr algn="l" rtl="0"/>
            <a:r>
              <a:rPr lang="en-US" dirty="0" smtClean="0"/>
              <a:t>Migration </a:t>
            </a:r>
            <a:r>
              <a:rPr lang="en-US" dirty="0"/>
              <a:t>is increasing in </a:t>
            </a:r>
            <a:r>
              <a:rPr lang="en-US" dirty="0" smtClean="0"/>
              <a:t>all over the world, </a:t>
            </a:r>
            <a:r>
              <a:rPr lang="en-US" dirty="0"/>
              <a:t>and it has diverse consequences for the people remaining behind, their livelihoods, and the way they manage their land</a:t>
            </a:r>
            <a:endParaRPr lang="ar-JO" dirty="0"/>
          </a:p>
        </p:txBody>
      </p:sp>
    </p:spTree>
    <p:extLst>
      <p:ext uri="{BB962C8B-B14F-4D97-AF65-F5344CB8AC3E}">
        <p14:creationId xmlns:p14="http://schemas.microsoft.com/office/powerpoint/2010/main" val="24209125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ar-JO" dirty="0"/>
          </a:p>
        </p:txBody>
      </p:sp>
      <p:sp>
        <p:nvSpPr>
          <p:cNvPr id="3" name="Content Placeholder 2"/>
          <p:cNvSpPr>
            <a:spLocks noGrp="1"/>
          </p:cNvSpPr>
          <p:nvPr>
            <p:ph idx="1"/>
          </p:nvPr>
        </p:nvSpPr>
        <p:spPr/>
        <p:txBody>
          <a:bodyPr>
            <a:normAutofit/>
          </a:bodyPr>
          <a:lstStyle/>
          <a:p>
            <a:pPr algn="l" rtl="0"/>
            <a:r>
              <a:rPr lang="en-US" dirty="0" smtClean="0"/>
              <a:t>There </a:t>
            </a:r>
            <a:r>
              <a:rPr lang="en-US" dirty="0"/>
              <a:t>are huge opportunities and equally huge gaps because of the changing nature of </a:t>
            </a:r>
            <a:r>
              <a:rPr lang="en-US" dirty="0" smtClean="0"/>
              <a:t>labor </a:t>
            </a:r>
            <a:r>
              <a:rPr lang="en-US" dirty="0"/>
              <a:t>migration</a:t>
            </a:r>
            <a:r>
              <a:rPr lang="en-US" dirty="0" smtClean="0"/>
              <a:t>.</a:t>
            </a:r>
          </a:p>
          <a:p>
            <a:pPr algn="l" rtl="0"/>
            <a:r>
              <a:rPr lang="en-US" dirty="0" smtClean="0"/>
              <a:t> </a:t>
            </a:r>
            <a:r>
              <a:rPr lang="en-US" dirty="0"/>
              <a:t>Even as badly needed cash remittances flow in from overseas, different </a:t>
            </a:r>
            <a:r>
              <a:rPr lang="en-US" dirty="0" err="1" smtClean="0"/>
              <a:t>labour</a:t>
            </a:r>
            <a:r>
              <a:rPr lang="en-US" dirty="0" smtClean="0"/>
              <a:t> </a:t>
            </a:r>
            <a:r>
              <a:rPr lang="en-US" dirty="0"/>
              <a:t>burdens are placed on those who remain behind—especially where agriculture is concerned. </a:t>
            </a:r>
            <a:endParaRPr lang="ar-JO" dirty="0"/>
          </a:p>
        </p:txBody>
      </p:sp>
    </p:spTree>
    <p:extLst>
      <p:ext uri="{BB962C8B-B14F-4D97-AF65-F5344CB8AC3E}">
        <p14:creationId xmlns:p14="http://schemas.microsoft.com/office/powerpoint/2010/main" val="4263141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Migration is </a:t>
            </a:r>
            <a:r>
              <a:rPr lang="en-US" dirty="0" smtClean="0"/>
              <a:t>happening </a:t>
            </a:r>
            <a:r>
              <a:rPr lang="en-US" dirty="0"/>
              <a:t>right now. We need to seek solutions for the people who have left, but we can’t forget about those who have been left behind.</a:t>
            </a:r>
            <a:endParaRPr lang="ar-JO" dirty="0"/>
          </a:p>
          <a:p>
            <a:pPr algn="l" rtl="0"/>
            <a:endParaRPr lang="ar-JO" dirty="0"/>
          </a:p>
        </p:txBody>
      </p:sp>
    </p:spTree>
    <p:extLst>
      <p:ext uri="{BB962C8B-B14F-4D97-AF65-F5344CB8AC3E}">
        <p14:creationId xmlns:p14="http://schemas.microsoft.com/office/powerpoint/2010/main" val="941526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endParaRPr lang="ar-JO" dirty="0"/>
          </a:p>
        </p:txBody>
      </p:sp>
      <p:sp>
        <p:nvSpPr>
          <p:cNvPr id="4" name="Rectangle 3"/>
          <p:cNvSpPr/>
          <p:nvPr/>
        </p:nvSpPr>
        <p:spPr>
          <a:xfrm>
            <a:off x="1049663" y="2967335"/>
            <a:ext cx="704468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Thanks for listening</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855480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An increasing number of people worldwide are migrating to improve or secure their livelihoods, and mountain regions play an important role in this trend. </a:t>
            </a:r>
            <a:endParaRPr lang="en-US" dirty="0" smtClean="0"/>
          </a:p>
          <a:p>
            <a:pPr algn="l" rtl="0"/>
            <a:r>
              <a:rPr lang="en-US" dirty="0" smtClean="0"/>
              <a:t>Migration </a:t>
            </a:r>
            <a:r>
              <a:rPr lang="en-US" dirty="0"/>
              <a:t>is often the result of a combination of push factors (</a:t>
            </a:r>
            <a:r>
              <a:rPr lang="en-US" dirty="0" err="1"/>
              <a:t>eg</a:t>
            </a:r>
            <a:r>
              <a:rPr lang="en-US" dirty="0"/>
              <a:t> conflict, poverty, disaster) and pull factors (</a:t>
            </a:r>
            <a:r>
              <a:rPr lang="en-US" dirty="0" err="1"/>
              <a:t>eg</a:t>
            </a:r>
            <a:r>
              <a:rPr lang="en-US" dirty="0"/>
              <a:t> job opportunities)</a:t>
            </a:r>
          </a:p>
          <a:p>
            <a:pPr algn="l" rtl="0"/>
            <a:endParaRPr lang="ar-JO" dirty="0"/>
          </a:p>
        </p:txBody>
      </p:sp>
    </p:spTree>
    <p:extLst>
      <p:ext uri="{BB962C8B-B14F-4D97-AF65-F5344CB8AC3E}">
        <p14:creationId xmlns:p14="http://schemas.microsoft.com/office/powerpoint/2010/main" val="1718880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Migration</a:t>
            </a:r>
            <a:r>
              <a:rPr lang="en-US" b="1" dirty="0"/>
              <a:t/>
            </a:r>
            <a:br>
              <a:rPr lang="en-US" b="1" dirty="0"/>
            </a:br>
            <a:endParaRPr lang="ar-JO" dirty="0"/>
          </a:p>
        </p:txBody>
      </p:sp>
      <p:sp>
        <p:nvSpPr>
          <p:cNvPr id="3" name="Content Placeholder 2"/>
          <p:cNvSpPr>
            <a:spLocks noGrp="1"/>
          </p:cNvSpPr>
          <p:nvPr>
            <p:ph idx="1"/>
          </p:nvPr>
        </p:nvSpPr>
        <p:spPr/>
        <p:txBody>
          <a:bodyPr>
            <a:normAutofit/>
          </a:bodyPr>
          <a:lstStyle/>
          <a:p>
            <a:pPr algn="l" rtl="0" fontAlgn="base"/>
            <a:r>
              <a:rPr lang="en-US" dirty="0">
                <a:cs typeface="+mj-cs"/>
              </a:rPr>
              <a:t>Over one billion people are on the move, and this level of migration is not a new </a:t>
            </a:r>
            <a:r>
              <a:rPr lang="en-US" dirty="0" smtClean="0">
                <a:cs typeface="+mj-cs"/>
              </a:rPr>
              <a:t>phenomenon.</a:t>
            </a:r>
          </a:p>
          <a:p>
            <a:pPr algn="l" rtl="0" fontAlgn="base"/>
            <a:r>
              <a:rPr lang="en-US" dirty="0" smtClean="0">
                <a:cs typeface="+mj-cs"/>
              </a:rPr>
              <a:t>Implication </a:t>
            </a:r>
            <a:r>
              <a:rPr lang="en-US" dirty="0">
                <a:cs typeface="+mj-cs"/>
              </a:rPr>
              <a:t>of migration and its complex inter-linkages with agriculture and natural resource </a:t>
            </a:r>
            <a:r>
              <a:rPr lang="en-US" dirty="0" smtClean="0">
                <a:cs typeface="+mj-cs"/>
              </a:rPr>
              <a:t>management</a:t>
            </a:r>
            <a:endParaRPr lang="en-US" b="1" dirty="0" smtClean="0"/>
          </a:p>
          <a:p>
            <a:pPr algn="l" rtl="0" fontAlgn="base"/>
            <a:r>
              <a:rPr lang="en-US" dirty="0" smtClean="0"/>
              <a:t>Migration </a:t>
            </a:r>
            <a:r>
              <a:rPr lang="en-US" dirty="0"/>
              <a:t>has </a:t>
            </a:r>
            <a:r>
              <a:rPr lang="en-US" dirty="0" smtClean="0"/>
              <a:t>led </a:t>
            </a:r>
            <a:r>
              <a:rPr lang="en-US" dirty="0"/>
              <a:t>to demographic </a:t>
            </a:r>
            <a:r>
              <a:rPr lang="en-US" dirty="0" smtClean="0"/>
              <a:t>shifts.</a:t>
            </a:r>
            <a:endParaRPr lang="en-US" dirty="0"/>
          </a:p>
          <a:p>
            <a:pPr algn="l" rtl="0"/>
            <a:r>
              <a:rPr lang="en-US" sz="1200" dirty="0"/>
              <a:t/>
            </a:r>
            <a:br>
              <a:rPr lang="en-US" sz="1200" dirty="0"/>
            </a:br>
            <a:endParaRPr lang="ar-JO" sz="1200" dirty="0"/>
          </a:p>
        </p:txBody>
      </p:sp>
    </p:spTree>
    <p:extLst>
      <p:ext uri="{BB962C8B-B14F-4D97-AF65-F5344CB8AC3E}">
        <p14:creationId xmlns:p14="http://schemas.microsoft.com/office/powerpoint/2010/main" val="2180273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fontScale="92500" lnSpcReduction="10000"/>
          </a:bodyPr>
          <a:lstStyle/>
          <a:p>
            <a:pPr algn="l" rtl="0"/>
            <a:r>
              <a:rPr lang="en-US" dirty="0"/>
              <a:t>Statistical trends show that more people are on the move today than ever before. According to the evidence there are now 258 million international migrants, comprising 3.3% of the world's population. </a:t>
            </a:r>
            <a:endParaRPr lang="en-US" dirty="0" smtClean="0"/>
          </a:p>
          <a:p>
            <a:pPr algn="l" rtl="0"/>
            <a:r>
              <a:rPr lang="en-US" dirty="0" smtClean="0"/>
              <a:t>This </a:t>
            </a:r>
            <a:r>
              <a:rPr lang="en-US" dirty="0"/>
              <a:t>figure does not even account for people who migrate within their countries; the most recent estimates suggest that there are now upwards of 760 million domestic migrants globally (</a:t>
            </a:r>
            <a:r>
              <a:rPr lang="en-US" dirty="0">
                <a:hlinkClick r:id="rId2"/>
              </a:rPr>
              <a:t>IOM World Migration Report, 2018</a:t>
            </a:r>
            <a:r>
              <a:rPr lang="en-US" dirty="0"/>
              <a:t>). </a:t>
            </a:r>
            <a:endParaRPr lang="ar-JO" dirty="0"/>
          </a:p>
        </p:txBody>
      </p:sp>
    </p:spTree>
    <p:extLst>
      <p:ext uri="{BB962C8B-B14F-4D97-AF65-F5344CB8AC3E}">
        <p14:creationId xmlns:p14="http://schemas.microsoft.com/office/powerpoint/2010/main" val="10845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These migration flows are often linked to the scarcity of natural resources. Consequently, the importance of managing natural resources has been increasingly recognized in the migration debate. Water resource governance has become an important consideration within multiple regional, national, and international policy frameworks on migration.</a:t>
            </a:r>
            <a:endParaRPr lang="ar-JO" dirty="0"/>
          </a:p>
          <a:p>
            <a:pPr algn="l" rtl="0"/>
            <a:endParaRPr lang="ar-JO" dirty="0"/>
          </a:p>
        </p:txBody>
      </p:sp>
    </p:spTree>
    <p:extLst>
      <p:ext uri="{BB962C8B-B14F-4D97-AF65-F5344CB8AC3E}">
        <p14:creationId xmlns:p14="http://schemas.microsoft.com/office/powerpoint/2010/main" val="378923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Migration impacts on water </a:t>
            </a:r>
            <a:r>
              <a:rPr lang="en-US" b="1" dirty="0"/>
              <a:t>and agriculture</a:t>
            </a:r>
            <a:endParaRPr lang="ar-JO" dirty="0"/>
          </a:p>
        </p:txBody>
      </p:sp>
      <p:sp>
        <p:nvSpPr>
          <p:cNvPr id="3" name="Content Placeholder 2"/>
          <p:cNvSpPr>
            <a:spLocks noGrp="1"/>
          </p:cNvSpPr>
          <p:nvPr>
            <p:ph idx="1"/>
          </p:nvPr>
        </p:nvSpPr>
        <p:spPr/>
        <p:txBody>
          <a:bodyPr>
            <a:normAutofit/>
          </a:bodyPr>
          <a:lstStyle/>
          <a:p>
            <a:pPr algn="l" rtl="0" fontAlgn="base"/>
            <a:r>
              <a:rPr lang="en-US" dirty="0" smtClean="0"/>
              <a:t>Water </a:t>
            </a:r>
            <a:r>
              <a:rPr lang="en-US" dirty="0"/>
              <a:t>and agriculture go hand-in-hand. However, access to water is becoming increasingly erratic due to climate change. </a:t>
            </a:r>
            <a:endParaRPr lang="en-US" dirty="0" smtClean="0"/>
          </a:p>
          <a:p>
            <a:pPr algn="l" rtl="0" fontAlgn="base"/>
            <a:r>
              <a:rPr lang="en-US" dirty="0" smtClean="0"/>
              <a:t>The </a:t>
            </a:r>
            <a:r>
              <a:rPr lang="en-US" dirty="0"/>
              <a:t>economic stress that results from the uncertainty encourages people to move away from farming and look for alternate incomes. </a:t>
            </a:r>
            <a:endParaRPr lang="ar-JO" dirty="0"/>
          </a:p>
        </p:txBody>
      </p:sp>
    </p:spTree>
    <p:extLst>
      <p:ext uri="{BB962C8B-B14F-4D97-AF65-F5344CB8AC3E}">
        <p14:creationId xmlns:p14="http://schemas.microsoft.com/office/powerpoint/2010/main" val="255800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fontAlgn="base"/>
            <a:r>
              <a:rPr lang="en-US" dirty="0"/>
              <a:t>Migration often has a negative impact on agriculture, water access, and water governance</a:t>
            </a:r>
            <a:r>
              <a:rPr lang="en-US" dirty="0" smtClean="0"/>
              <a:t>.</a:t>
            </a:r>
          </a:p>
          <a:p>
            <a:pPr algn="l" rtl="0" fontAlgn="base"/>
            <a:r>
              <a:rPr lang="en-US" dirty="0" smtClean="0"/>
              <a:t> </a:t>
            </a:r>
            <a:r>
              <a:rPr lang="en-US" dirty="0"/>
              <a:t>When key members of the household travel abroad, it significantly increases the vulnerabilities of those who stay behind, who often lack access to information, adequate agricultural knowledge, and water. </a:t>
            </a:r>
            <a:endParaRPr lang="ar-JO" dirty="0"/>
          </a:p>
          <a:p>
            <a:pPr algn="l" rtl="0"/>
            <a:endParaRPr lang="ar-JO" dirty="0"/>
          </a:p>
        </p:txBody>
      </p:sp>
    </p:spTree>
    <p:extLst>
      <p:ext uri="{BB962C8B-B14F-4D97-AF65-F5344CB8AC3E}">
        <p14:creationId xmlns:p14="http://schemas.microsoft.com/office/powerpoint/2010/main" val="1188331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algn="l" rtl="0"/>
            <a:r>
              <a:rPr lang="en-US" dirty="0"/>
              <a:t>Migration also directly impacts the sustainability and functionality of irrigation institutions as there is limited (and, at times, even an absence of) women’s participation in its management. </a:t>
            </a:r>
          </a:p>
          <a:p>
            <a:pPr algn="l" rtl="0"/>
            <a:endParaRPr lang="ar-JO" dirty="0"/>
          </a:p>
        </p:txBody>
      </p:sp>
    </p:spTree>
    <p:extLst>
      <p:ext uri="{BB962C8B-B14F-4D97-AF65-F5344CB8AC3E}">
        <p14:creationId xmlns:p14="http://schemas.microsoft.com/office/powerpoint/2010/main" val="193636806"/>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787</Words>
  <Application>Microsoft Office PowerPoint</Application>
  <PresentationFormat>On-screen Show (4:3)</PresentationFormat>
  <Paragraphs>46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سمة Office</vt:lpstr>
      <vt:lpstr>Impact of migration on land and water use</vt:lpstr>
      <vt:lpstr>Migration</vt:lpstr>
      <vt:lpstr>PowerPoint Presentation</vt:lpstr>
      <vt:lpstr>Migration </vt:lpstr>
      <vt:lpstr>PowerPoint Presentation</vt:lpstr>
      <vt:lpstr>PowerPoint Presentation</vt:lpstr>
      <vt:lpstr>Migration impacts on water and agriculture</vt:lpstr>
      <vt:lpstr>PowerPoint Presentation</vt:lpstr>
      <vt:lpstr>PowerPoint Presentation</vt:lpstr>
      <vt:lpstr>PowerPoint Presentation</vt:lpstr>
      <vt:lpstr>Migration impacts on Land</vt:lpstr>
      <vt:lpstr>PowerPoint Presentation</vt:lpstr>
      <vt:lpstr>Consequences of migration</vt:lpstr>
      <vt:lpstr>PowerPoint Presentation</vt:lpstr>
      <vt:lpstr>PowerPoint Presentation</vt:lpstr>
      <vt:lpstr>PowerPoint Presentation</vt:lpstr>
      <vt:lpstr>The policies need to catch up with this change.” </vt:lpstr>
      <vt:lpstr>PowerPoint Presentation</vt:lpstr>
      <vt:lpstr>Migration positive impacts</vt:lpstr>
      <vt:lpstr>Conclusion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migration on land and water use</dc:title>
  <dc:creator>Tamara Al-Qudah</dc:creator>
  <cp:lastModifiedBy>Administrator</cp:lastModifiedBy>
  <cp:revision>7</cp:revision>
  <dcterms:created xsi:type="dcterms:W3CDTF">2019-04-17T10:08:31Z</dcterms:created>
  <dcterms:modified xsi:type="dcterms:W3CDTF">2019-04-21T13:33:36Z</dcterms:modified>
</cp:coreProperties>
</file>